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Neue Light"/>
      </a:defRPr>
    </a:lvl1pPr>
    <a:lvl2pPr indent="228600" algn="ctr" defTabSz="584200">
      <a:defRPr sz="3600">
        <a:latin typeface="+mn-lt"/>
        <a:ea typeface="+mn-ea"/>
        <a:cs typeface="+mn-cs"/>
        <a:sym typeface="Helvetica Neue Light"/>
      </a:defRPr>
    </a:lvl2pPr>
    <a:lvl3pPr indent="457200" algn="ctr" defTabSz="584200">
      <a:defRPr sz="3600">
        <a:latin typeface="+mn-lt"/>
        <a:ea typeface="+mn-ea"/>
        <a:cs typeface="+mn-cs"/>
        <a:sym typeface="Helvetica Neue Light"/>
      </a:defRPr>
    </a:lvl3pPr>
    <a:lvl4pPr indent="685800" algn="ctr" defTabSz="584200">
      <a:defRPr sz="3600">
        <a:latin typeface="+mn-lt"/>
        <a:ea typeface="+mn-ea"/>
        <a:cs typeface="+mn-cs"/>
        <a:sym typeface="Helvetica Neue Light"/>
      </a:defRPr>
    </a:lvl4pPr>
    <a:lvl5pPr indent="914400" algn="ctr" defTabSz="584200">
      <a:defRPr sz="3600">
        <a:latin typeface="+mn-lt"/>
        <a:ea typeface="+mn-ea"/>
        <a:cs typeface="+mn-cs"/>
        <a:sym typeface="Helvetica Neue Light"/>
      </a:defRPr>
    </a:lvl5pPr>
    <a:lvl6pPr indent="1143000" algn="ctr" defTabSz="584200">
      <a:defRPr sz="3600">
        <a:latin typeface="+mn-lt"/>
        <a:ea typeface="+mn-ea"/>
        <a:cs typeface="+mn-cs"/>
        <a:sym typeface="Helvetica Neue Light"/>
      </a:defRPr>
    </a:lvl6pPr>
    <a:lvl7pPr indent="1371600" algn="ctr" defTabSz="584200">
      <a:defRPr sz="3600">
        <a:latin typeface="+mn-lt"/>
        <a:ea typeface="+mn-ea"/>
        <a:cs typeface="+mn-cs"/>
        <a:sym typeface="Helvetica Neue Light"/>
      </a:defRPr>
    </a:lvl7pPr>
    <a:lvl8pPr indent="1600200" algn="ctr" defTabSz="584200">
      <a:defRPr sz="3600">
        <a:latin typeface="+mn-lt"/>
        <a:ea typeface="+mn-ea"/>
        <a:cs typeface="+mn-cs"/>
        <a:sym typeface="Helvetica Neue Light"/>
      </a:defRPr>
    </a:lvl8pPr>
    <a:lvl9pPr indent="1828800" algn="ctr" defTabSz="584200">
      <a:defRPr sz="3600"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5D6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A9A584"/>
              </a:solidFill>
              <a:prstDash val="solid"/>
              <a:miter lim="400000"/>
            </a:ln>
          </a:top>
          <a:bottom>
            <a:ln w="127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solidFill>
                <a:srgbClr val="A9A584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584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571500" y="4749800"/>
            <a:ext cx="11868094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" name="Shape 7"/>
          <p:cNvSpPr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6832536" y="8686863"/>
            <a:ext cx="142252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" name="Shape 11"/>
          <p:cNvSpPr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71500" y="4864100"/>
            <a:ext cx="5334476" cy="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Shape 26"/>
          <p:cNvSpPr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" name="Shape 32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defTabSz="584200">
        <a:defRPr sz="4200">
          <a:latin typeface="+mn-lt"/>
          <a:ea typeface="+mn-ea"/>
          <a:cs typeface="+mn-cs"/>
          <a:sym typeface="Helvetica Neue Light"/>
        </a:defRPr>
      </a:lvl1pPr>
      <a:lvl2pPr indent="228600" defTabSz="584200">
        <a:defRPr sz="4200">
          <a:latin typeface="+mn-lt"/>
          <a:ea typeface="+mn-ea"/>
          <a:cs typeface="+mn-cs"/>
          <a:sym typeface="Helvetica Neue Light"/>
        </a:defRPr>
      </a:lvl2pPr>
      <a:lvl3pPr indent="457200" defTabSz="584200">
        <a:defRPr sz="4200">
          <a:latin typeface="+mn-lt"/>
          <a:ea typeface="+mn-ea"/>
          <a:cs typeface="+mn-cs"/>
          <a:sym typeface="Helvetica Neue Light"/>
        </a:defRPr>
      </a:lvl3pPr>
      <a:lvl4pPr indent="685800" defTabSz="584200">
        <a:defRPr sz="4200">
          <a:latin typeface="+mn-lt"/>
          <a:ea typeface="+mn-ea"/>
          <a:cs typeface="+mn-cs"/>
          <a:sym typeface="Helvetica Neue Light"/>
        </a:defRPr>
      </a:lvl4pPr>
      <a:lvl5pPr indent="914400" defTabSz="584200">
        <a:defRPr sz="4200">
          <a:latin typeface="+mn-lt"/>
          <a:ea typeface="+mn-ea"/>
          <a:cs typeface="+mn-cs"/>
          <a:sym typeface="Helvetica Neue Light"/>
        </a:defRPr>
      </a:lvl5pPr>
      <a:lvl6pPr indent="1143000" defTabSz="584200">
        <a:defRPr sz="4200">
          <a:latin typeface="+mn-lt"/>
          <a:ea typeface="+mn-ea"/>
          <a:cs typeface="+mn-cs"/>
          <a:sym typeface="Helvetica Neue Light"/>
        </a:defRPr>
      </a:lvl6pPr>
      <a:lvl7pPr indent="1371600" defTabSz="584200">
        <a:defRPr sz="4200">
          <a:latin typeface="+mn-lt"/>
          <a:ea typeface="+mn-ea"/>
          <a:cs typeface="+mn-cs"/>
          <a:sym typeface="Helvetica Neue Light"/>
        </a:defRPr>
      </a:lvl7pPr>
      <a:lvl8pPr indent="1600200" defTabSz="584200">
        <a:defRPr sz="4200">
          <a:latin typeface="+mn-lt"/>
          <a:ea typeface="+mn-ea"/>
          <a:cs typeface="+mn-cs"/>
          <a:sym typeface="Helvetica Neue Light"/>
        </a:defRPr>
      </a:lvl8pPr>
      <a:lvl9pPr indent="1828800" defTabSz="584200">
        <a:defRPr sz="4200">
          <a:latin typeface="+mn-lt"/>
          <a:ea typeface="+mn-ea"/>
          <a:cs typeface="+mn-cs"/>
          <a:sym typeface="Helvetica Neue Light"/>
        </a:defRPr>
      </a:lvl9pPr>
    </p:titleStyle>
    <p:bodyStyle>
      <a:lvl1pPr marL="4572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1pPr>
      <a:lvl2pPr marL="9144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2pPr>
      <a:lvl3pPr marL="13716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3pPr>
      <a:lvl4pPr marL="18288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4pPr>
      <a:lvl5pPr marL="22860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5pPr>
      <a:lvl6pPr marL="27432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6pPr>
      <a:lvl7pPr marL="32004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7pPr>
      <a:lvl8pPr marL="36576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8pPr>
      <a:lvl9pPr marL="41148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hyperlink" Target="http://wiki.openstreetmap.org/wiki/Georgia_Avenue_Youth_Ambassadors_Mapping_Project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pgive.state.gov" TargetMode="External"/><Relationship Id="rId3" Type="http://schemas.openxmlformats.org/officeDocument/2006/relationships/hyperlink" Target="http://missingmaps.org/" TargetMode="External"/><Relationship Id="rId4" Type="http://schemas.openxmlformats.org/officeDocument/2006/relationships/hyperlink" Target="http://ow.ly/MfhZw" TargetMode="External"/><Relationship Id="rId5" Type="http://schemas.openxmlformats.org/officeDocument/2006/relationships/hyperlink" Target="http://teachosm.org/en/cases/farmers-market/" TargetMode="External"/><Relationship Id="rId6" Type="http://schemas.openxmlformats.org/officeDocument/2006/relationships/hyperlink" Target="https://www.facebook.com/GWHMS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openxmlformats.org/officeDocument/2006/relationships/hyperlink" Target="mailto:info@teachosm.org" TargetMode="External"/><Relationship Id="rId4" Type="http://schemas.openxmlformats.org/officeDocument/2006/relationships/hyperlink" Target="http://teachosm.org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sejohnson8@gmail.com" TargetMode="External"/><Relationship Id="rId3" Type="http://schemas.openxmlformats.org/officeDocument/2006/relationships/image" Target="../media/image1.gi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s://creativecommons.org/licenses/by-sa/2.0/" TargetMode="External"/><Relationship Id="rId7" Type="http://schemas.openxmlformats.org/officeDocument/2006/relationships/hyperlink" Target="mailto:maggie@boomgeo.com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hyperlink" Target="http://geobadges.org/" TargetMode="External"/><Relationship Id="rId4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G_4726_Fotor_resize.jpg"/>
          <p:cNvPicPr/>
          <p:nvPr/>
        </p:nvPicPr>
        <p:blipFill>
          <a:blip r:embed="rId2">
            <a:extLst/>
          </a:blip>
          <a:srcRect l="0" t="11067" r="0" b="11067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An Introduction to TeachOSM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2027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27">
                <a:solidFill>
                  <a:srgbClr val="747474"/>
                </a:solidFill>
              </a:rPr>
              <a:t>Teaching Geography with OpenStreetMap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eorgia_Avenue_Youth_Ambassadors.jpg"/>
          <p:cNvPicPr/>
          <p:nvPr/>
        </p:nvPicPr>
        <p:blipFill>
          <a:blip r:embed="rId2">
            <a:extLst/>
          </a:blip>
          <a:srcRect l="0" t="11067" r="0" b="11067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sz="1800"/>
            </a:pPr>
            <a:r>
              <a:rPr sz="3780"/>
              <a:t>Highlight: TeachOSM and the Georgia Avenue Project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Training Young Adults to Map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MOMIESmap(1).jpg"/>
          <p:cNvPicPr/>
          <p:nvPr/>
        </p:nvPicPr>
        <p:blipFill>
          <a:blip r:embed="rId2">
            <a:extLst/>
          </a:blip>
          <a:srcRect l="21011" t="0" r="21011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Georgia Avenue Mapping Project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Youth Ambassadors used Georgia Ave data gathered for street-level survey</a:t>
            </a:r>
            <a:endParaRPr sz="2522">
              <a:solidFill>
                <a:srgbClr val="747474"/>
              </a:solidFill>
            </a:endParaRPr>
          </a:p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We trained ~15 Youth Ambassadors in how to edit in OpenStreetMap</a:t>
            </a:r>
            <a:endParaRPr sz="2522">
              <a:solidFill>
                <a:srgbClr val="747474"/>
              </a:solidFill>
            </a:endParaRPr>
          </a:p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Results: </a:t>
            </a:r>
            <a:endParaRPr sz="2522">
              <a:solidFill>
                <a:srgbClr val="747474"/>
              </a:solidFill>
            </a:endParaRPr>
          </a:p>
          <a:p>
            <a:pPr lvl="1" marL="640588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Over 270 features added to the OpenStreetMap</a:t>
            </a:r>
            <a:endParaRPr sz="2522">
              <a:solidFill>
                <a:srgbClr val="747474"/>
              </a:solidFill>
            </a:endParaRPr>
          </a:p>
          <a:p>
            <a:pPr lvl="1" marL="640588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Survey data visible on the map!</a:t>
            </a:r>
            <a:endParaRPr sz="2522">
              <a:solidFill>
                <a:srgbClr val="747474"/>
              </a:solidFill>
            </a:endParaRPr>
          </a:p>
          <a:p>
            <a:pPr lvl="0" marL="320293" indent="-320293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1455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http://wiki.openstreetmap.org/wiki/Georgia_Avenue_Youth_Ambassadors_Mapping_Project</a:t>
            </a:r>
          </a:p>
        </p:txBody>
      </p:sp>
      <p:sp>
        <p:nvSpPr>
          <p:cNvPr id="90" name="Shape 90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AAve_TaskMgr_2015-04-28_1508.png"/>
          <p:cNvPicPr/>
          <p:nvPr/>
        </p:nvPicPr>
        <p:blipFill>
          <a:blip r:embed="rId2">
            <a:extLst/>
          </a:blip>
          <a:srcRect l="0" t="0" r="1479" b="0"/>
          <a:stretch>
            <a:fillRect/>
          </a:stretch>
        </p:blipFill>
        <p:spPr>
          <a:xfrm>
            <a:off x="61214" y="2602712"/>
            <a:ext cx="12943586" cy="706277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73057" y="1506336"/>
            <a:ext cx="12858686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 lvl="0">
              <a:defRPr sz="1800"/>
            </a:pPr>
            <a:r>
              <a:rPr sz="4200"/>
              <a:t>Using the OSM Tasking Manager to control workflow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MOMIESmap-imagery.jpg"/>
          <p:cNvPicPr/>
          <p:nvPr/>
        </p:nvPicPr>
        <p:blipFill>
          <a:blip r:embed="rId2">
            <a:extLst/>
          </a:blip>
          <a:srcRect l="0" t="6878" r="0" b="6878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13835766473_2f4a67ee7f_o.jpg"/>
          <p:cNvPicPr/>
          <p:nvPr/>
        </p:nvPicPr>
        <p:blipFill>
          <a:blip r:embed="rId2">
            <a:extLst/>
          </a:blip>
          <a:srcRect l="2266" t="0" r="2266" b="0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Highlight: HOT Indonesia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University Outreach Program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400px-IMG_5494.jpg"/>
          <p:cNvPicPr/>
          <p:nvPr/>
        </p:nvPicPr>
        <p:blipFill>
          <a:blip r:embed="rId2">
            <a:extLst/>
          </a:blip>
          <a:srcRect l="5130" t="0" r="45036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4158"/>
            </a:lvl1pPr>
          </a:lstStyle>
          <a:p>
            <a:pPr lvl="0">
              <a:defRPr sz="1800"/>
            </a:pPr>
            <a:r>
              <a:rPr sz="4158"/>
              <a:t>University Outreach &amp; Contingency Planning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Focus is disaster preparedness and contingency planning for vulnerable areas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Working with local communities to identify &amp; map exposure and risk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Using QGIS &amp; InaSAFE plugin for downstream analysis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Over 4 years, conducted 86 trainings, 2300 people trained, ~2m buildings, ~14500 schools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Overpass_turbo.tiff"/>
          <p:cNvPicPr/>
          <p:nvPr/>
        </p:nvPicPr>
        <p:blipFill>
          <a:blip r:embed="rId2">
            <a:extLst/>
          </a:blip>
          <a:srcRect l="44852" t="0" r="13966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Why TeachOSM?</a:t>
            </a:r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Reasons to Use OpenStreetMap to Teach Geography</a:t>
            </a:r>
          </a:p>
        </p:txBody>
      </p:sp>
      <p:sp>
        <p:nvSpPr>
          <p:cNvPr id="108" name="Shape 108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Gives Students Immediate Experience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Direct Learning - Young adults gain direct experience of space, place, and location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Geography at a 1:1 Scale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The terrain </a:t>
            </a:r>
            <a:r>
              <a:rPr i="1" sz="3200">
                <a:solidFill>
                  <a:srgbClr val="747474"/>
                </a:solidFill>
              </a:rPr>
              <a:t>is </a:t>
            </a:r>
            <a:r>
              <a:rPr sz="3200">
                <a:solidFill>
                  <a:srgbClr val="747474"/>
                </a:solidFill>
              </a:rPr>
              <a:t>the map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Nurture and understanding of how to read the landscape</a:t>
            </a:r>
          </a:p>
        </p:txBody>
      </p:sp>
      <p:sp>
        <p:nvSpPr>
          <p:cNvPr id="112" name="Shape 112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Reinforces Social &amp; Historical Literacy</a:t>
            </a:r>
          </a:p>
        </p:txBody>
      </p:sp>
      <p:sp>
        <p:nvSpPr>
          <p:cNvPr id="115" name="Shape 1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Provides meaningful engagement for children that can broaden academic &amp; career options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History-shaping events often happen at certain places for geographic reasons.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Contributing to OSM, -through site surveys, editing, &amp; meeting other citizens, helps us understand geographic processes that underpin social events.</a:t>
            </a:r>
          </a:p>
        </p:txBody>
      </p:sp>
      <p:sp>
        <p:nvSpPr>
          <p:cNvPr id="116" name="Shape 116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Supports Collaborative Learning</a:t>
            </a:r>
          </a:p>
        </p:txBody>
      </p:sp>
      <p:sp>
        <p:nvSpPr>
          <p:cNvPr id="119" name="Shape 1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Mapathons help students establish positive relationships with other mappers in the community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Collaborate with your fellow citizens to record features of interest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Share observations about your community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Give visibility to community landmarks</a:t>
            </a:r>
          </a:p>
        </p:txBody>
      </p:sp>
      <p:sp>
        <p:nvSpPr>
          <p:cNvPr id="120" name="Shape 120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body" idx="1"/>
          </p:nvPr>
        </p:nvSpPr>
        <p:spPr>
          <a:xfrm>
            <a:off x="889000" y="2086123"/>
            <a:ext cx="11214100" cy="676577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What is TeachOSM?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Why do we need TeachOSM?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Highlights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Six Reasons to use OSM to teach geography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Summary</a:t>
            </a:r>
          </a:p>
        </p:txBody>
      </p:sp>
      <p:sp>
        <p:nvSpPr>
          <p:cNvPr id="45" name="Shape 45"/>
          <p:cNvSpPr/>
          <p:nvPr>
            <p:ph type="sldNum" sz="quarter" idx="4294967295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46" name="Shape 46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Agenda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Provides Opportunities for Service-based Learning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Opportunities to engage in ongoing community service projects &amp; service learning engagements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Contribute to humanitarian relief efforts through Humanitarian OpenStreetMap Team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Use MapRoulette ‘micro-tasking’ to help improve map quality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Give young adults a meaningful stake in maintaining map data in their neighborhood</a:t>
            </a:r>
          </a:p>
        </p:txBody>
      </p:sp>
      <p:sp>
        <p:nvSpPr>
          <p:cNvPr id="124" name="Shape 124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Supports Self-directed Learning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The open platform encourages self-guided learning and allows students to challenge themselves.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Mapping projects encourage collaboration &amp; teamwork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Students learn how to think critically about geographic features and how to model their world.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Active mapping nurtures the young adult’s natural inquiries into the world.</a:t>
            </a:r>
          </a:p>
        </p:txBody>
      </p:sp>
      <p:sp>
        <p:nvSpPr>
          <p:cNvPr id="128" name="Shape 128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Requires No Special Resources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No software required - works in the browser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No permission required - OSM is a do-acracy: DO IT!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Data are free and can be exported for downstream use in desktop GIS packages (e.g. QGIS, ArcGIS) 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No fees, licensing charges, royalties, paywalls, subscriptions, etc. 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/>
              <a:t>Sample Ideas for Projects</a:t>
            </a:r>
          </a:p>
        </p:txBody>
      </p:sp>
      <p:sp>
        <p:nvSpPr>
          <p:cNvPr id="134" name="Shape 1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Conduct a street survey in your neighborhood: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http://teachosm.org/en/cases/DCGreatStreets_survey_casestudy/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Map for disaster relief/preparedness: 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 invalidUrl="" action="" tgtFrame="" tooltip="" history="1" highlightClick="0" endSnd="0"/>
              </a:rPr>
              <a:t>http://mapgive.state.gov</a:t>
            </a:r>
            <a:r>
              <a:rPr sz="1693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 invalidUrl="" action="" tgtFrame="" tooltip="" history="1" highlightClick="0" endSnd="0"/>
              </a:rPr>
              <a:t>http://missingmaps.org/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Add historical features to OpenHistoricalMap: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 invalidUrl="" action="" tgtFrame="" tooltip="" history="1" highlightClick="0" endSnd="0"/>
              </a:rPr>
              <a:t>http://ow.ly/MfhZw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215137" indent="-215137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Map local food resources: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 invalidUrl="" action="" tgtFrame="" tooltip="" history="1" highlightClick="0" endSnd="0"/>
              </a:rPr>
              <a:t>http://teachosm.org/en/cases/farmers-market/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Start a student mapping society: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 invalidUrl="" action="" tgtFrame="" tooltip="" history="1" highlightClick="0" endSnd="0"/>
              </a:rPr>
              <a:t>https://www.facebook.com/GWHMS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OSM_girlscouts.jpg"/>
          <p:cNvPicPr/>
          <p:nvPr/>
        </p:nvPicPr>
        <p:blipFill>
          <a:blip r:embed="rId2">
            <a:extLst/>
          </a:blip>
          <a:srcRect l="81" t="0" r="44221" b="1041"/>
          <a:stretch>
            <a:fillRect/>
          </a:stretch>
        </p:blipFill>
        <p:spPr>
          <a:xfrm>
            <a:off x="5761483" y="101600"/>
            <a:ext cx="7243317" cy="965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Getting Involved</a:t>
            </a:r>
          </a:p>
        </p:txBody>
      </p:sp>
      <p:sp>
        <p:nvSpPr>
          <p:cNvPr id="138" name="Shape 1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Where do I get started?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Subscribe to the TeachOSM mailing list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Send an inquiry to </a:t>
            </a:r>
            <a:r>
              <a:rPr sz="2600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info@teachosm.org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How do I contribute?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Draft a case study for the web site (</a:t>
            </a:r>
            <a:r>
              <a:rPr sz="2600" u="sng">
                <a:solidFill>
                  <a:srgbClr val="747474"/>
                </a:solidFill>
                <a:hlinkClick r:id="rId4" invalidUrl="" action="" tgtFrame="" tooltip="" history="1" highlightClick="0" endSnd="0"/>
              </a:rPr>
              <a:t>http://teachosm.org</a:t>
            </a:r>
            <a:r>
              <a:rPr sz="2600">
                <a:solidFill>
                  <a:srgbClr val="747474"/>
                </a:solidFill>
              </a:rPr>
              <a:t>)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Help refine our materials</a:t>
            </a:r>
          </a:p>
        </p:txBody>
      </p:sp>
      <p:sp>
        <p:nvSpPr>
          <p:cNvPr id="139" name="Shape 139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MaptimeSF/Lyzi Diamond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/>
              <a:t>Summary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747474"/>
                </a:solidFill>
              </a:rPr>
              <a:t>As an open freely editable map of the world, OpenStreetMap is an excellent platform for teaching geography</a:t>
            </a:r>
            <a:endParaRPr sz="3564">
              <a:solidFill>
                <a:srgbClr val="747474"/>
              </a:solidFill>
            </a:endParaRPr>
          </a:p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747474"/>
                </a:solidFill>
              </a:rPr>
              <a:t>OpenStreetMap offers students geo-literacy, social engagement, service learning, and independent learning opportunities.</a:t>
            </a:r>
            <a:endParaRPr sz="3564">
              <a:solidFill>
                <a:srgbClr val="747474"/>
              </a:solidFill>
            </a:endParaRPr>
          </a:p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747474"/>
                </a:solidFill>
              </a:rPr>
              <a:t>OpenStreetMap is free and requires no special equipment</a:t>
            </a:r>
            <a:endParaRPr sz="3564">
              <a:solidFill>
                <a:srgbClr val="747474"/>
              </a:solidFill>
            </a:endParaRPr>
          </a:p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747474"/>
                </a:solidFill>
              </a:rPr>
              <a:t>Use TeachOSM and help us make it better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/>
              <a:t>Thank You!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Steven Johnson, Principal</a:t>
            </a:r>
            <a:endParaRPr sz="3600">
              <a:solidFill>
                <a:srgbClr val="747474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Geomantic Labs</a:t>
            </a:r>
            <a:endParaRPr sz="3600">
              <a:solidFill>
                <a:srgbClr val="747474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747474"/>
                </a:solidFill>
                <a:hlinkClick r:id="rId2" invalidUrl="" action="" tgtFrame="" tooltip="" history="1" highlightClick="0" endSnd="0"/>
              </a:rPr>
              <a:t>sejohnson8@gmail.com</a:t>
            </a:r>
            <a:endParaRPr sz="3600">
              <a:solidFill>
                <a:srgbClr val="747474"/>
              </a:solidFill>
            </a:endParaRPr>
          </a:p>
          <a:p>
            <a:pPr lvl="0" marL="914400">
              <a:buSzPct val="45000"/>
              <a:buFontTx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@geomantic</a:t>
            </a:r>
            <a:endParaRPr sz="3600">
              <a:solidFill>
                <a:srgbClr val="747474"/>
              </a:solidFill>
            </a:endParaRPr>
          </a:p>
          <a:p>
            <a:pPr lvl="0" marL="914400">
              <a:buSzPct val="60000"/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geomantic</a:t>
            </a:r>
            <a:endParaRPr sz="3600">
              <a:solidFill>
                <a:srgbClr val="747474"/>
              </a:solidFill>
            </a:endParaRPr>
          </a:p>
          <a:p>
            <a:pPr lvl="0" marL="1727200" indent="-1270000">
              <a:buSzPct val="147000"/>
              <a:buFontTx/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747474"/>
                </a:solidFill>
              </a:rPr>
              <a:t>The entirety of this document is licensed under Creative Commons CC-by-SA-2.0 share-alike license: </a:t>
            </a:r>
            <a:r>
              <a:rPr sz="1600" u="sng">
                <a:solidFill>
                  <a:srgbClr val="747474"/>
                </a:solidFill>
                <a:hlinkClick r:id="rId6" invalidUrl="" action="" tgtFrame="" tooltip="" history="1" highlightClick="0" endSnd="0"/>
              </a:rPr>
              <a:t>https://creativecommons.org/licenses/by-sa/2.0/</a:t>
            </a:r>
            <a:endParaRPr sz="1600">
              <a:solidFill>
                <a:srgbClr val="747474"/>
              </a:solidFill>
            </a:endParaRPr>
          </a:p>
          <a:p>
            <a:pPr lvl="0"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Maggie Cawley, Founder</a:t>
            </a:r>
            <a:endParaRPr sz="3600">
              <a:solidFill>
                <a:srgbClr val="747474"/>
              </a:solidFill>
            </a:endParaRPr>
          </a:p>
          <a:p>
            <a:pPr lvl="0"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Boomerang Geospatial</a:t>
            </a:r>
            <a:endParaRPr sz="3600">
              <a:solidFill>
                <a:srgbClr val="747474"/>
              </a:solidFill>
            </a:endParaRPr>
          </a:p>
          <a:p>
            <a:pPr lvl="0" marL="0" indent="0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747474"/>
                </a:solidFill>
                <a:hlinkClick r:id="rId7" invalidUrl="" action="" tgtFrame="" tooltip="" history="1" highlightClick="0" endSnd="0"/>
              </a:rPr>
              <a:t>maggie@boomgeo.com</a:t>
            </a:r>
            <a:endParaRPr sz="3600">
              <a:solidFill>
                <a:srgbClr val="747474"/>
              </a:solidFill>
            </a:endParaRPr>
          </a:p>
          <a:p>
            <a:pPr lvl="0" marL="914400">
              <a:buSzPct val="45000"/>
              <a:buFontTx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@maggiemaps</a:t>
            </a:r>
            <a:endParaRPr sz="3600">
              <a:solidFill>
                <a:srgbClr val="747474"/>
              </a:solidFill>
            </a:endParaRPr>
          </a:p>
          <a:p>
            <a:pPr lvl="0" marL="914400">
              <a:buSzPct val="60000"/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mcawley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OSM_p1030461.jpg"/>
          <p:cNvPicPr/>
          <p:nvPr/>
        </p:nvPicPr>
        <p:blipFill>
          <a:blip r:embed="rId2">
            <a:extLst/>
          </a:blip>
          <a:srcRect l="25000" t="0" r="25000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TeachOSM: A Resource for Educators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Getting Youth Involved</a:t>
            </a:r>
          </a:p>
        </p:txBody>
      </p:sp>
      <p:sp>
        <p:nvSpPr>
          <p:cNvPr id="51" name="Shape 51"/>
          <p:cNvSpPr/>
          <p:nvPr>
            <p:ph type="sldNum" sz="quarter" idx="4294967295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52" name="Shape 52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MaptimeSF/Lyzi Diamond 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G_1245.png"/>
          <p:cNvPicPr/>
          <p:nvPr/>
        </p:nvPicPr>
        <p:blipFill>
          <a:blip r:embed="rId2">
            <a:extLst/>
          </a:blip>
          <a:srcRect l="5371" t="0" r="5371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What is TeachOSM?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is a growing resource for educators at all levels to introduce open source mapping in their classrooms and training sessions.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offers modular lessons that teach basic geographic concepts through applied mapping on OpenStreetMap.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has resources to help instructors to identify, assign, manage and grade a mapping assignment.</a:t>
            </a:r>
          </a:p>
        </p:txBody>
      </p:sp>
      <p:sp>
        <p:nvSpPr>
          <p:cNvPr id="57" name="Shape 57"/>
          <p:cNvSpPr/>
          <p:nvPr>
            <p:ph type="sldNum" sz="quarter" idx="4294967295"/>
          </p:nvPr>
        </p:nvSpPr>
        <p:spPr>
          <a:xfrm>
            <a:off x="510743" y="9194800"/>
            <a:ext cx="213158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58" name="Shape 58"/>
          <p:cNvSpPr/>
          <p:nvPr/>
        </p:nvSpPr>
        <p:spPr>
          <a:xfrm>
            <a:off x="939800" y="9000160"/>
            <a:ext cx="2427275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Mapping peaks using GPS.</a:t>
            </a:r>
            <a:endParaRPr sz="1200"/>
          </a:p>
          <a:p>
            <a:pPr lvl="0" algn="l">
              <a:defRPr sz="1800"/>
            </a:pPr>
            <a:r>
              <a:rPr sz="1200"/>
              <a:t>Credit: SEJohnson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/>
              <a:t>Why do we need TeachOSM?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Provide tools for educators not found in other OSM learning materials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Demonstrate the utility of OSM to teach geo-literacy 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Help students/young adults engage with the landscape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Build a pipeline of talented mappers to sustain the project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Create opportunities for meaningful citizen engagement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eorgia_Ave_Youth_Ambassadors_Learning.jpg"/>
          <p:cNvPicPr/>
          <p:nvPr/>
        </p:nvPicPr>
        <p:blipFill>
          <a:blip r:embed="rId2">
            <a:extLst/>
          </a:blip>
          <a:srcRect l="11951" t="0" r="25000" b="0"/>
          <a:stretch>
            <a:fillRect/>
          </a:stretch>
        </p:blipFill>
        <p:spPr>
          <a:xfrm>
            <a:off x="5821461" y="127000"/>
            <a:ext cx="8199339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What does TeachOSM do?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Established a web site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Create repository of case studies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Planned half-day workshop for educators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Outreach to teachers, educators, youth leaders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Established micro credential initiative to award credit for service hours</a:t>
            </a:r>
          </a:p>
        </p:txBody>
      </p:sp>
      <p:sp>
        <p:nvSpPr>
          <p:cNvPr id="66" name="Shape 66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SEJohnson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highres_356711072.jpeg"/>
          <p:cNvPicPr/>
          <p:nvPr/>
        </p:nvPicPr>
        <p:blipFill>
          <a:blip r:embed="rId2">
            <a:extLst/>
          </a:blip>
          <a:srcRect l="48730" t="0" r="1269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For educators…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Basic map editing skills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How to manage student accounts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Organizing &amp; managing your mapping event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The Tasking Manager, for assigning blocks of work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Quality control, assessment, grading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Ready-made projects for teachers to adapt</a:t>
            </a:r>
            <a:br>
              <a:rPr sz="2548">
                <a:solidFill>
                  <a:srgbClr val="747474"/>
                </a:solidFill>
              </a:rPr>
            </a:br>
          </a:p>
        </p:txBody>
      </p:sp>
      <p:sp>
        <p:nvSpPr>
          <p:cNvPr id="71" name="Shape 71"/>
          <p:cNvSpPr/>
          <p:nvPr/>
        </p:nvSpPr>
        <p:spPr>
          <a:xfrm>
            <a:off x="685799" y="9000160"/>
            <a:ext cx="2232814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Mapathon, Spring 2014.</a:t>
            </a:r>
            <a:endParaRPr sz="1200"/>
          </a:p>
          <a:p>
            <a:pPr lvl="0" algn="l">
              <a:defRPr sz="1800"/>
            </a:pPr>
            <a:r>
              <a:rPr sz="1200"/>
              <a:t>Credit: Brian DeRocher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eorgia_Ave_Youth_Ambassadors_Learning.jpg"/>
          <p:cNvPicPr/>
          <p:nvPr/>
        </p:nvPicPr>
        <p:blipFill>
          <a:blip r:embed="rId2">
            <a:extLst/>
          </a:blip>
          <a:srcRect l="50000" t="0" r="0" b="911"/>
          <a:stretch>
            <a:fillRect/>
          </a:stretch>
        </p:blipFill>
        <p:spPr>
          <a:xfrm>
            <a:off x="6502400" y="88900"/>
            <a:ext cx="6502400" cy="966470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4200"/>
              <a:t>For Students…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03784" indent="-303784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392">
                <a:solidFill>
                  <a:srgbClr val="747474"/>
                </a:solidFill>
              </a:rPr>
              <a:t>Teach basic digital mapping skills</a:t>
            </a:r>
            <a:endParaRPr sz="2392">
              <a:solidFill>
                <a:srgbClr val="747474"/>
              </a:solidFill>
            </a:endParaRPr>
          </a:p>
          <a:p>
            <a:pPr lvl="0" marL="303784" indent="-303784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392">
                <a:solidFill>
                  <a:srgbClr val="747474"/>
                </a:solidFill>
              </a:rPr>
              <a:t>Provide opportunity for vocational learning </a:t>
            </a:r>
            <a:endParaRPr sz="2392">
              <a:solidFill>
                <a:srgbClr val="747474"/>
              </a:solidFill>
            </a:endParaRPr>
          </a:p>
          <a:p>
            <a:pPr lvl="0" marL="303784" indent="-303784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392">
                <a:solidFill>
                  <a:srgbClr val="747474"/>
                </a:solidFill>
              </a:rPr>
              <a:t>Offer service learning opportunities</a:t>
            </a:r>
            <a:endParaRPr sz="2392">
              <a:solidFill>
                <a:srgbClr val="747474"/>
              </a:solidFill>
            </a:endParaRPr>
          </a:p>
          <a:p>
            <a:pPr lvl="1" marL="560831" indent="-257047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024">
                <a:solidFill>
                  <a:srgbClr val="747474"/>
                </a:solidFill>
              </a:rPr>
              <a:t>Humanitarian OpenStreetMap Team (HOT)</a:t>
            </a:r>
            <a:endParaRPr sz="2024">
              <a:solidFill>
                <a:srgbClr val="747474"/>
              </a:solidFill>
            </a:endParaRPr>
          </a:p>
          <a:p>
            <a:pPr lvl="1" marL="560831" indent="-257047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024">
                <a:solidFill>
                  <a:srgbClr val="747474"/>
                </a:solidFill>
              </a:rPr>
              <a:t>MapGive</a:t>
            </a:r>
            <a:endParaRPr sz="2024">
              <a:solidFill>
                <a:srgbClr val="747474"/>
              </a:solidFill>
            </a:endParaRPr>
          </a:p>
          <a:p>
            <a:pPr lvl="1" marL="560831" indent="-257047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024">
                <a:solidFill>
                  <a:srgbClr val="747474"/>
                </a:solidFill>
              </a:rPr>
              <a:t>MissingMaps</a:t>
            </a:r>
            <a:endParaRPr sz="2024">
              <a:solidFill>
                <a:srgbClr val="747474"/>
              </a:solidFill>
            </a:endParaRPr>
          </a:p>
          <a:p>
            <a:pPr lvl="1" marL="560831" indent="-257047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024">
                <a:solidFill>
                  <a:srgbClr val="747474"/>
                </a:solidFill>
              </a:rPr>
              <a:t>DC Great Streets</a:t>
            </a:r>
            <a:endParaRPr sz="2024">
              <a:solidFill>
                <a:srgbClr val="747474"/>
              </a:solidFill>
            </a:endParaRPr>
          </a:p>
          <a:p>
            <a:pPr lvl="0" marL="303784" indent="-303784" defTabSz="537463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392">
                <a:solidFill>
                  <a:srgbClr val="747474"/>
                </a:solidFill>
              </a:rPr>
              <a:t>Cultivate geo-literacy through guided mapping projects</a:t>
            </a:r>
          </a:p>
        </p:txBody>
      </p:sp>
      <p:sp>
        <p:nvSpPr>
          <p:cNvPr id="76" name="Shape 76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SEJohnson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rofile.png"/>
          <p:cNvPicPr/>
          <p:nvPr/>
        </p:nvPicPr>
        <p:blipFill>
          <a:blip r:embed="rId2">
            <a:extLst/>
          </a:blip>
          <a:srcRect l="0" t="0" r="7842" b="142"/>
          <a:stretch>
            <a:fillRect/>
          </a:stretch>
        </p:blipFill>
        <p:spPr>
          <a:xfrm>
            <a:off x="7558975" y="5132919"/>
            <a:ext cx="2585131" cy="36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>
            <p:ph type="title"/>
          </p:nvPr>
        </p:nvSpPr>
        <p:spPr>
          <a:xfrm>
            <a:off x="571500" y="330200"/>
            <a:ext cx="10589816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GeoBadges: Micro-credentials for Service Learning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571500" y="2222500"/>
            <a:ext cx="7290793" cy="6667500"/>
          </a:xfrm>
          <a:prstGeom prst="rect">
            <a:avLst/>
          </a:prstGeom>
        </p:spPr>
        <p:txBody>
          <a:bodyPr/>
          <a:lstStyle/>
          <a:p>
            <a:pPr lvl="0" marL="310388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A new initiative to give credentials to students and teachers for contributions to OpenStreetMap </a:t>
            </a:r>
            <a:endParaRPr sz="2444">
              <a:solidFill>
                <a:srgbClr val="747474"/>
              </a:solidFill>
            </a:endParaRPr>
          </a:p>
          <a:p>
            <a:pPr lvl="0" marL="310388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Expectations: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Contribute to the map &amp; foster community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Be a Resource for Peers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Develop an Understanding of Basic Digital Mapping Constructs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Contribute to Community Mapping Goals (local, HOT, MapGive, MissingMaps)</a:t>
            </a:r>
            <a:endParaRPr sz="2444">
              <a:solidFill>
                <a:srgbClr val="747474"/>
              </a:solidFill>
            </a:endParaRPr>
          </a:p>
          <a:p>
            <a:pPr lvl="0" marL="310388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Web: </a:t>
            </a:r>
            <a:r>
              <a:rPr sz="2444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http://geobadges.org/</a:t>
            </a:r>
            <a:endParaRPr sz="2444">
              <a:solidFill>
                <a:srgbClr val="747474"/>
              </a:solidFill>
            </a:endParaRPr>
          </a:p>
        </p:txBody>
      </p:sp>
      <p:pic>
        <p:nvPicPr>
          <p:cNvPr id="81" name="submari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1813" y="2376179"/>
            <a:ext cx="3420587" cy="2470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